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01" r:id="rId2"/>
    <p:sldId id="290" r:id="rId3"/>
    <p:sldId id="321" r:id="rId4"/>
    <p:sldId id="320" r:id="rId5"/>
    <p:sldId id="315" r:id="rId6"/>
    <p:sldId id="306" r:id="rId7"/>
    <p:sldId id="291" r:id="rId8"/>
    <p:sldId id="314" r:id="rId9"/>
    <p:sldId id="295" r:id="rId10"/>
    <p:sldId id="316" r:id="rId11"/>
    <p:sldId id="317" r:id="rId12"/>
    <p:sldId id="313" r:id="rId13"/>
    <p:sldId id="328" r:id="rId14"/>
    <p:sldId id="312" r:id="rId15"/>
    <p:sldId id="325" r:id="rId16"/>
    <p:sldId id="330" r:id="rId17"/>
    <p:sldId id="327" r:id="rId18"/>
    <p:sldId id="324" r:id="rId19"/>
    <p:sldId id="331" r:id="rId20"/>
    <p:sldId id="319" r:id="rId21"/>
    <p:sldId id="326" r:id="rId22"/>
    <p:sldId id="304" r:id="rId23"/>
    <p:sldId id="323" r:id="rId24"/>
    <p:sldId id="322" r:id="rId25"/>
    <p:sldId id="329" r:id="rId26"/>
    <p:sldId id="276" r:id="rId27"/>
    <p:sldId id="33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7007334-B402-D101-6C9D-A6DF9B52AC76}" name="Jason The Great" initials="JTG" userId="24c548aad00e2432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B18B7B-C952-4987-99C7-298FA8DD5B16}" v="144" dt="2023-10-19T00:47:42.8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83166" autoAdjust="0"/>
  </p:normalViewPr>
  <p:slideViewPr>
    <p:cSldViewPr snapToGrid="0">
      <p:cViewPr varScale="1">
        <p:scale>
          <a:sx n="100" d="100"/>
          <a:sy n="100" d="100"/>
        </p:scale>
        <p:origin x="1040" y="160"/>
      </p:cViewPr>
      <p:guideLst/>
    </p:cSldViewPr>
  </p:slideViewPr>
  <p:notesTextViewPr>
    <p:cViewPr>
      <p:scale>
        <a:sx n="153" d="100"/>
        <a:sy n="153" d="100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03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20E6B8-37B7-4AFB-8914-ED33ED67B70E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12459B-14F9-4B43-B8FD-3A4558025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710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Thanks to Melissa Roth @ Off Planet Research and Boon @ Blue Origin @ last week’s LSIC for both independently encouraging me talk to Kristen John (NASA STMD @ JSC) and Jorge Nunez @ Johns Hopkins APL</a:t>
            </a:r>
          </a:p>
          <a:p>
            <a:endParaRPr lang="en-US" dirty="0"/>
          </a:p>
          <a:p>
            <a:r>
              <a:rPr lang="en-US" dirty="0"/>
              <a:t>Led to invitation from Lindsey and Sarah to share this lunar payload concept with you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2459B-14F9-4B43-B8FD-3A4558025D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542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2459B-14F9-4B43-B8FD-3A4558025D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757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2459B-14F9-4B43-B8FD-3A4558025D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087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2459B-14F9-4B43-B8FD-3A4558025DB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625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2459B-14F9-4B43-B8FD-3A4558025D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5913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2459B-14F9-4B43-B8FD-3A4558025DB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2277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2459B-14F9-4B43-B8FD-3A4558025DB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2417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2459B-14F9-4B43-B8FD-3A4558025DB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997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2459B-14F9-4B43-B8FD-3A4558025DB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755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2459B-14F9-4B43-B8FD-3A4558025DB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1082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2459B-14F9-4B43-B8FD-3A4558025DB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850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2459B-14F9-4B43-B8FD-3A4558025D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222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2459B-14F9-4B43-B8FD-3A4558025DB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883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2459B-14F9-4B43-B8FD-3A4558025DB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752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SLIDE - SOCCER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2459B-14F9-4B43-B8FD-3A4558025DB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567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SLIDE - SOCCER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2459B-14F9-4B43-B8FD-3A4558025DB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5416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SLIDE - SOCCER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2459B-14F9-4B43-B8FD-3A4558025DB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9476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2459B-14F9-4B43-B8FD-3A4558025DB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3985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D149C9-9A9E-014A-86E8-753BBD2849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0922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D149C9-9A9E-014A-86E8-753BBD2849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3576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Originally encouraged in 2019 by Bill Farrell @ NASA Goddard to pursue PSI modeling as an avenue for NASA funding, based on a unique ability to capture in-situ measurement of regolith plume migration in real time on the lunar surface during the final descent of a rocket / lander on the Lunar surface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2459B-14F9-4B43-B8FD-3A4558025D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79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Originally encouraged in 2019 by Bill Farrell @ NASA Goddard to pursue PSI modeling as an avenue for NASA funding, based on a unique ability to capture in-situ measurement of regolith plume migration in real time on the lunar surface during the final descent of a rocket / lander on the Lunar surface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2459B-14F9-4B43-B8FD-3A4558025D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43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2459B-14F9-4B43-B8FD-3A4558025D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462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SLIDE _ EXOCAM FLIGHT FOOTAGE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2459B-14F9-4B43-B8FD-3A4558025D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48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2459B-14F9-4B43-B8FD-3A4558025D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468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2459B-14F9-4B43-B8FD-3A4558025DB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15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Currently working with </a:t>
            </a:r>
            <a:r>
              <a:rPr lang="en-US" dirty="0" err="1"/>
              <a:t>Redwire</a:t>
            </a:r>
            <a:r>
              <a:rPr lang="en-US" dirty="0"/>
              <a:t> / Deep Space Systems for a modified version of their Argus camera line which claimed space heritage in Nov. – Dec. 2022, mounted externally on the solar panels of the Orion Spacecraft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2459B-14F9-4B43-B8FD-3A4558025D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26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CCE3D-11F3-F35E-CE6F-B43BD61768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380BA7-DF35-05BE-AF20-E9234FAAF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6DEF00-D954-42E2-DC4B-BEBFA7890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DB5C0-151E-487E-9E0C-E34DA6110D34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E0356-954D-B646-595E-17F64982A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090ED-B430-0C34-16AB-2F9093849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39F38-3D80-41D5-826B-37AD9494F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824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6F53A-FF7B-BA27-C808-3EC60CD57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9D7780-69E1-42BA-5EC7-1288E2086C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24BA1-AB7D-82FD-F0F1-B82862117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DB5C0-151E-487E-9E0C-E34DA6110D34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84FF3-F4CF-977F-C355-B6427B3EC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6171EB-CD72-8B9B-6048-DD12E4CB4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39F38-3D80-41D5-826B-37AD9494F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26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9C2466-51EB-C312-F110-1B393D3F48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AEEDDC-AE21-B5B5-9424-BCF6E6F848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EC55D-0213-3EBA-625F-08E2CCF2C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DB5C0-151E-487E-9E0C-E34DA6110D34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3F40C-A832-377A-6A4D-A388136F2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AFFF6-14A8-79B4-677B-0CB3FA0B3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39F38-3D80-41D5-826B-37AD9494F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25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02B0A-2DB0-0669-398C-F406C5707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199AB-73E4-D5D9-DB61-B023C40D3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FEC80-9969-5EB1-E40B-A7ABC4BE3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DB5C0-151E-487E-9E0C-E34DA6110D34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96F95-264A-4D6C-0E54-9E545C16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4FFAE-EE02-CD17-BDFB-9150D0091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39F38-3D80-41D5-826B-37AD9494F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089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F0D0C-203F-6B02-567B-EF335AAF1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A64739-49F7-5C0C-BD3D-9ED760075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3B0411-B839-1F41-F8E1-3BE723B47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DB5C0-151E-487E-9E0C-E34DA6110D34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A08AC8-BA8B-BB19-D5AD-70AB0DAEA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F0A16-954E-F850-27F4-F7A050313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39F38-3D80-41D5-826B-37AD9494F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375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33858-50CE-F7FA-3468-C12BE00E8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F18F4-8FC9-2571-3FBE-E9AE36EB7E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B8CC61-3C9A-269F-2546-9B9D7D47EC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D5BF76-E3FD-04E7-6D67-27F6914A8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DB5C0-151E-487E-9E0C-E34DA6110D34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432C63-7A6F-FDAF-5F06-2E8AEED87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0B011F-8D95-0944-1325-6A2A45B81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39F38-3D80-41D5-826B-37AD9494F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54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ACE91-F207-CDCD-494B-902C33EEE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31E909-DD02-15A4-9261-2E995360A3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F9E53D-E457-13B1-407F-55B87A8940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4CBA5E-3C0A-C427-FE62-942AE7065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88F251-B1A8-761D-0AD9-5EB472A4EE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00B5B3-5E6B-91C1-3A7B-9AB5472BC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DB5C0-151E-487E-9E0C-E34DA6110D34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CCA2-17C6-DBD2-A774-CDA19008E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D8EBE1-C7FA-6E8B-CDFC-967C24818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39F38-3D80-41D5-826B-37AD9494F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36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16DEB-DEA4-2A47-7EA2-5065185AD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3B1E6C-3C90-CBB9-AE06-48DFCFC02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DB5C0-151E-487E-9E0C-E34DA6110D34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6EABB4-6854-3293-C89B-8DB8993AA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4513B7-882E-94D0-756A-8CD886A04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39F38-3D80-41D5-826B-37AD9494F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858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1BCFCC-6CF4-87F3-D534-F240D9F72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DB5C0-151E-487E-9E0C-E34DA6110D34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1472A7-0E58-398C-3211-C134210F8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69696-447E-EB51-731E-E2130196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39F38-3D80-41D5-826B-37AD9494F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257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A5420-48B2-8A4D-96A2-5087B5FEE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BBA61-FD78-E856-48A3-886919FC5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5494CD-D217-9DE0-68B0-886547FDD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9A9039-1FA3-9F53-A28C-85C2C5434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DB5C0-151E-487E-9E0C-E34DA6110D34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B5D0B-33E6-BB69-B6D8-1533D5001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EF8DF8-0A32-4F8B-DB81-34D6E8107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39F38-3D80-41D5-826B-37AD9494F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279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EFA84-962E-18A5-7BC8-38E8D5F20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A1772E-E9A1-8597-4470-392E99C85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B3147F-C844-BBB8-008E-1DAB176EC5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8857A5-D933-4E8F-6B43-42954C58D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DB5C0-151E-487E-9E0C-E34DA6110D34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CBF80C-ADD8-C86A-6516-D217823C4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AE5ED4-5584-96AB-1524-2A332C323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39F38-3D80-41D5-826B-37AD9494F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01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D7B924-B7B4-80B8-CFF9-3A8C981E5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385AF-A4C2-7916-48DB-5A041EDE3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8806C-9B31-C952-DBCD-CF2BD007D8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DB5C0-151E-487E-9E0C-E34DA6110D34}" type="datetimeFigureOut">
              <a:rPr lang="en-US" smtClean="0"/>
              <a:t>10/19/23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C171F6-1156-1431-8ABA-E053EFFB42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76EA0-C6B7-D800-2339-1725E07941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39F38-3D80-41D5-826B-37AD9494F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449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_d4zE01ZPqQ?feature=oembed" TargetMode="Externa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wq5XLsAtwDU?feature=oembed" TargetMode="Externa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48F18E-B734-E490-E3E8-CC4D9F3911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0" b="2795"/>
          <a:stretch/>
        </p:blipFill>
        <p:spPr>
          <a:xfrm>
            <a:off x="3948182" y="264585"/>
            <a:ext cx="4295635" cy="63288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49B601-5D50-4B8D-889D-681C887F0960}"/>
              </a:ext>
            </a:extLst>
          </p:cNvPr>
          <p:cNvSpPr txBox="1"/>
          <p:nvPr/>
        </p:nvSpPr>
        <p:spPr>
          <a:xfrm>
            <a:off x="595746" y="484019"/>
            <a:ext cx="2980212" cy="384720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INVESTIGATING</a:t>
            </a:r>
          </a:p>
          <a:p>
            <a:pPr algn="ctr"/>
            <a:r>
              <a:rPr lang="en-US" sz="4400" dirty="0">
                <a:solidFill>
                  <a:srgbClr val="FF33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LUNAR PSI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WITH</a:t>
            </a:r>
            <a:endParaRPr lang="en-US" sz="2800" dirty="0">
              <a:solidFill>
                <a:srgbClr val="FF33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4400" dirty="0">
                <a:solidFill>
                  <a:srgbClr val="FF33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EXOCAM</a:t>
            </a:r>
          </a:p>
          <a:p>
            <a:pPr algn="ctr"/>
            <a:endParaRPr lang="en-US" sz="4400" dirty="0">
              <a:solidFill>
                <a:srgbClr val="FF33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12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LSIC DUST MITIGATION FOCUS GROUP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6F57D2-5A47-10AB-AAC4-09E78AC98808}"/>
              </a:ext>
            </a:extLst>
          </p:cNvPr>
          <p:cNvSpPr txBox="1"/>
          <p:nvPr/>
        </p:nvSpPr>
        <p:spPr>
          <a:xfrm>
            <a:off x="8616041" y="5134967"/>
            <a:ext cx="3203124" cy="83099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JASON ACHILLES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Jmezilis@gmail.com</a:t>
            </a:r>
            <a:endParaRPr lang="en-US" sz="2400" dirty="0">
              <a:solidFill>
                <a:srgbClr val="FF33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1D461674-2181-1B88-B192-B4294FE3B6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110" y="174369"/>
            <a:ext cx="2012582" cy="725302"/>
          </a:xfrm>
          <a:prstGeom prst="rect">
            <a:avLst/>
          </a:prstGeom>
          <a:effectLst>
            <a:glow rad="76200">
              <a:schemeClr val="bg2">
                <a:lumMod val="90000"/>
                <a:alpha val="38000"/>
              </a:schemeClr>
            </a:glo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19F2F3A-E1DD-EB0E-2D7F-3CAB0AD2F5E3}"/>
              </a:ext>
            </a:extLst>
          </p:cNvPr>
          <p:cNvGrpSpPr/>
          <p:nvPr/>
        </p:nvGrpSpPr>
        <p:grpSpPr>
          <a:xfrm>
            <a:off x="10766271" y="1027158"/>
            <a:ext cx="1052893" cy="547781"/>
            <a:chOff x="10486809" y="2397760"/>
            <a:chExt cx="1518575" cy="79005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F68AC74-EEA4-6A9E-E327-EC8929BBDDD7}"/>
                </a:ext>
              </a:extLst>
            </p:cNvPr>
            <p:cNvSpPr/>
            <p:nvPr/>
          </p:nvSpPr>
          <p:spPr>
            <a:xfrm>
              <a:off x="10486809" y="2397760"/>
              <a:ext cx="1518575" cy="79005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 descr="Rovers">
              <a:extLst>
                <a:ext uri="{FF2B5EF4-FFF2-40B4-BE49-F238E27FC236}">
                  <a16:creationId xmlns:a16="http://schemas.microsoft.com/office/drawing/2014/main" id="{17941BFB-D2B0-AEF0-D4D6-273E8B80FB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1542" y="2497998"/>
              <a:ext cx="1301032" cy="620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6" descr="Arizona State University logo and symbol, meaning, history, PNG">
            <a:extLst>
              <a:ext uri="{FF2B5EF4-FFF2-40B4-BE49-F238E27FC236}">
                <a16:creationId xmlns:a16="http://schemas.microsoft.com/office/drawing/2014/main" id="{939753A5-40C1-9A37-2487-762CF5E14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2" b="10687"/>
          <a:stretch/>
        </p:blipFill>
        <p:spPr bwMode="auto">
          <a:xfrm>
            <a:off x="10766272" y="1702426"/>
            <a:ext cx="1052892" cy="46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Masten Space Systems - Wikiwand">
            <a:extLst>
              <a:ext uri="{FF2B5EF4-FFF2-40B4-BE49-F238E27FC236}">
                <a16:creationId xmlns:a16="http://schemas.microsoft.com/office/drawing/2014/main" id="{60BF359A-7D7B-00CD-C60A-0F4DD45A0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271" y="2301308"/>
            <a:ext cx="1052893" cy="35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logo with a red and white design&#10;&#10;Description automatically generated">
            <a:extLst>
              <a:ext uri="{FF2B5EF4-FFF2-40B4-BE49-F238E27FC236}">
                <a16:creationId xmlns:a16="http://schemas.microsoft.com/office/drawing/2014/main" id="{F5B957DD-CA06-A564-130F-C3314A4BF6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952" y="2767933"/>
            <a:ext cx="1541530" cy="140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46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FA4AD4A-F60B-ECFD-077A-131E74E40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813" y="1100554"/>
            <a:ext cx="2965667" cy="4432605"/>
          </a:xfrm>
          <a:prstGeom prst="rect">
            <a:avLst/>
          </a:prstGeom>
        </p:spPr>
      </p:pic>
      <p:sp>
        <p:nvSpPr>
          <p:cNvPr id="10" name="Trapezoid 9">
            <a:extLst>
              <a:ext uri="{FF2B5EF4-FFF2-40B4-BE49-F238E27FC236}">
                <a16:creationId xmlns:a16="http://schemas.microsoft.com/office/drawing/2014/main" id="{581C5ABF-84DE-FFCD-DD33-7A2F518221EF}"/>
              </a:ext>
            </a:extLst>
          </p:cNvPr>
          <p:cNvSpPr/>
          <p:nvPr/>
        </p:nvSpPr>
        <p:spPr>
          <a:xfrm rot="17179539">
            <a:off x="2487095" y="370734"/>
            <a:ext cx="5081339" cy="3988608"/>
          </a:xfrm>
          <a:prstGeom prst="trapezoid">
            <a:avLst>
              <a:gd name="adj" fmla="val 6000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37DA46-7568-CD38-636D-6268FF1BC1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517"/>
          <a:stretch/>
        </p:blipFill>
        <p:spPr>
          <a:xfrm>
            <a:off x="5680908" y="1016579"/>
            <a:ext cx="5549849" cy="374801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FB51774-90FA-D33B-4532-F128AADD1F5B}"/>
              </a:ext>
            </a:extLst>
          </p:cNvPr>
          <p:cNvSpPr/>
          <p:nvPr/>
        </p:nvSpPr>
        <p:spPr>
          <a:xfrm>
            <a:off x="5624922" y="325404"/>
            <a:ext cx="2171971" cy="69000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1F3596-B908-6A24-A0F1-6237EBCC1347}"/>
              </a:ext>
            </a:extLst>
          </p:cNvPr>
          <p:cNvSpPr/>
          <p:nvPr/>
        </p:nvSpPr>
        <p:spPr>
          <a:xfrm>
            <a:off x="5365365" y="4772755"/>
            <a:ext cx="1697908" cy="88042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7701B0-CA90-A7CF-6B28-A8403ED4395C}"/>
              </a:ext>
            </a:extLst>
          </p:cNvPr>
          <p:cNvSpPr txBox="1"/>
          <p:nvPr/>
        </p:nvSpPr>
        <p:spPr>
          <a:xfrm>
            <a:off x="5955874" y="5372023"/>
            <a:ext cx="4176004" cy="89255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FC000"/>
            </a:solidFill>
          </a:ln>
          <a:effectLst>
            <a:softEdge rad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PAYLOAD INTEGRATION</a:t>
            </a:r>
          </a:p>
          <a:p>
            <a:pPr algn="ctr"/>
            <a:r>
              <a:rPr lang="en-US" sz="24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with </a:t>
            </a:r>
            <a:r>
              <a:rPr lang="en-US" sz="28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MASTEN XODIAC</a:t>
            </a:r>
            <a:endParaRPr lang="en-US" sz="24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1F4203C-AAD8-E499-68D2-62B3FE6BB84D}"/>
              </a:ext>
            </a:extLst>
          </p:cNvPr>
          <p:cNvSpPr/>
          <p:nvPr/>
        </p:nvSpPr>
        <p:spPr>
          <a:xfrm>
            <a:off x="5491712" y="2393276"/>
            <a:ext cx="2465614" cy="2465614"/>
          </a:xfrm>
          <a:prstGeom prst="ellipse">
            <a:avLst/>
          </a:prstGeom>
          <a:noFill/>
          <a:ln w="47625">
            <a:solidFill>
              <a:schemeClr val="accent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5E4A6AD-A2C4-28A7-24A2-A2E63D758D21}"/>
              </a:ext>
            </a:extLst>
          </p:cNvPr>
          <p:cNvSpPr/>
          <p:nvPr/>
        </p:nvSpPr>
        <p:spPr>
          <a:xfrm>
            <a:off x="9046516" y="2471256"/>
            <a:ext cx="2465614" cy="2465614"/>
          </a:xfrm>
          <a:prstGeom prst="ellipse">
            <a:avLst/>
          </a:prstGeom>
          <a:noFill/>
          <a:ln w="47625">
            <a:solidFill>
              <a:schemeClr val="accent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13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589003-58C8-9204-C3DD-0F4DFB381FF5}"/>
              </a:ext>
            </a:extLst>
          </p:cNvPr>
          <p:cNvSpPr txBox="1"/>
          <p:nvPr/>
        </p:nvSpPr>
        <p:spPr>
          <a:xfrm>
            <a:off x="4090925" y="2690336"/>
            <a:ext cx="4010149" cy="14773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PARTICLE</a:t>
            </a:r>
          </a:p>
          <a:p>
            <a:pPr algn="ctr"/>
            <a:r>
              <a:rPr lang="en-US" sz="36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SENSOR SYSTEM</a:t>
            </a:r>
          </a:p>
        </p:txBody>
      </p:sp>
    </p:spTree>
    <p:extLst>
      <p:ext uri="{BB962C8B-B14F-4D97-AF65-F5344CB8AC3E}">
        <p14:creationId xmlns:p14="http://schemas.microsoft.com/office/powerpoint/2010/main" val="4029034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B61868-C5C2-0F22-420E-4A5F149F12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2" r="15740"/>
          <a:stretch/>
        </p:blipFill>
        <p:spPr>
          <a:xfrm rot="10800000">
            <a:off x="4540822" y="537210"/>
            <a:ext cx="6575696" cy="56313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F9F185-7E51-093C-79E2-F1ADE990E90A}"/>
              </a:ext>
            </a:extLst>
          </p:cNvPr>
          <p:cNvSpPr txBox="1"/>
          <p:nvPr/>
        </p:nvSpPr>
        <p:spPr>
          <a:xfrm>
            <a:off x="1096580" y="537210"/>
            <a:ext cx="2809875" cy="563231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5875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PARTICLE SENSOR SYSTEM</a:t>
            </a:r>
          </a:p>
          <a:p>
            <a:pPr algn="ctr"/>
            <a:endParaRPr lang="en-US" sz="1600" dirty="0"/>
          </a:p>
          <a:p>
            <a:r>
              <a:rPr lang="en-US" sz="1600" b="1" dirty="0"/>
              <a:t>SENSOR INPUT</a:t>
            </a:r>
          </a:p>
          <a:p>
            <a:r>
              <a:rPr lang="en-US" sz="1600" dirty="0"/>
              <a:t>Piezoelectric Sensors</a:t>
            </a:r>
          </a:p>
          <a:p>
            <a:endParaRPr lang="en-US" sz="1600" dirty="0"/>
          </a:p>
          <a:p>
            <a:r>
              <a:rPr lang="en-US" sz="1600" b="1" dirty="0"/>
              <a:t>ORIENTATION</a:t>
            </a:r>
          </a:p>
          <a:p>
            <a:r>
              <a:rPr lang="en-US" sz="1600" dirty="0"/>
              <a:t>Mounted on all (6) faces</a:t>
            </a:r>
          </a:p>
          <a:p>
            <a:endParaRPr lang="en-US" sz="1600" b="1" dirty="0"/>
          </a:p>
          <a:p>
            <a:r>
              <a:rPr lang="en-US" sz="1600" b="1" dirty="0"/>
              <a:t>OPERATION</a:t>
            </a:r>
          </a:p>
          <a:p>
            <a:r>
              <a:rPr lang="en-US" sz="1600" dirty="0"/>
              <a:t>Similar to video camera, sensors will simultaneously capture data from all angles</a:t>
            </a:r>
          </a:p>
          <a:p>
            <a:endParaRPr lang="en-US" sz="1600" dirty="0"/>
          </a:p>
          <a:p>
            <a:r>
              <a:rPr lang="en-US" sz="1600" dirty="0"/>
              <a:t>All sensors record data on separate channels </a:t>
            </a:r>
          </a:p>
          <a:p>
            <a:endParaRPr lang="en-US" sz="1600" dirty="0"/>
          </a:p>
          <a:p>
            <a:r>
              <a:rPr lang="en-US" sz="1600" dirty="0"/>
              <a:t>Highest possible sample rate for clarity of impact data</a:t>
            </a:r>
          </a:p>
          <a:p>
            <a:endParaRPr lang="en-US" sz="1600" dirty="0"/>
          </a:p>
          <a:p>
            <a:r>
              <a:rPr lang="en-US" sz="1600" dirty="0"/>
              <a:t>Particle filtering for multiple sensors across each 3D axis</a:t>
            </a:r>
          </a:p>
        </p:txBody>
      </p:sp>
    </p:spTree>
    <p:extLst>
      <p:ext uri="{BB962C8B-B14F-4D97-AF65-F5344CB8AC3E}">
        <p14:creationId xmlns:p14="http://schemas.microsoft.com/office/powerpoint/2010/main" val="2050252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robot&#10;&#10;Description automatically generated">
            <a:extLst>
              <a:ext uri="{FF2B5EF4-FFF2-40B4-BE49-F238E27FC236}">
                <a16:creationId xmlns:a16="http://schemas.microsoft.com/office/drawing/2014/main" id="{7471FE54-31FF-75B1-656C-8321FF6E29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78" y="599629"/>
            <a:ext cx="10444843" cy="565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62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C7E6E2-010A-8B9C-33F1-3C617CD42F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8" t="4565" r="3920" b="4123"/>
          <a:stretch/>
        </p:blipFill>
        <p:spPr>
          <a:xfrm>
            <a:off x="6849666" y="3595865"/>
            <a:ext cx="3201000" cy="25547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105A8D-2E17-9AD8-383A-2EFB87D5E8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5" t="11498" r="22573"/>
          <a:stretch/>
        </p:blipFill>
        <p:spPr>
          <a:xfrm>
            <a:off x="6236615" y="707345"/>
            <a:ext cx="3344753" cy="30173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1C7F1534-1C84-29A8-F3C8-CA73B99E66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9" t="28034" b="13765"/>
          <a:stretch/>
        </p:blipFill>
        <p:spPr>
          <a:xfrm>
            <a:off x="689145" y="707345"/>
            <a:ext cx="4785559" cy="39913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5B565AA-8A2D-4AA8-B9E1-726379E05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79" y="5080708"/>
            <a:ext cx="4067175" cy="1123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374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computer&#10;&#10;Description automatically generated">
            <a:extLst>
              <a:ext uri="{FF2B5EF4-FFF2-40B4-BE49-F238E27FC236}">
                <a16:creationId xmlns:a16="http://schemas.microsoft.com/office/drawing/2014/main" id="{07883D15-AE3B-0E79-6AD8-AD76AFD4E3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61"/>
          <a:stretch/>
        </p:blipFill>
        <p:spPr>
          <a:xfrm>
            <a:off x="223115" y="477693"/>
            <a:ext cx="11745769" cy="590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168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particle sensor block diagram&#10;&#10;Description automatically generated">
            <a:extLst>
              <a:ext uri="{FF2B5EF4-FFF2-40B4-BE49-F238E27FC236}">
                <a16:creationId xmlns:a16="http://schemas.microsoft.com/office/drawing/2014/main" id="{61FD1AEE-358D-2268-C639-B92A15F0BE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4" b="39047"/>
          <a:stretch/>
        </p:blipFill>
        <p:spPr>
          <a:xfrm>
            <a:off x="189023" y="1547131"/>
            <a:ext cx="11813953" cy="376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72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 of a diagram of a wire&#10;&#10;Description automatically generated">
            <a:extLst>
              <a:ext uri="{FF2B5EF4-FFF2-40B4-BE49-F238E27FC236}">
                <a16:creationId xmlns:a16="http://schemas.microsoft.com/office/drawing/2014/main" id="{4D13170B-A734-5CD9-9462-440754CFF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28625"/>
            <a:ext cx="10668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282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particle sensor system&#10;&#10;Description automatically generated">
            <a:extLst>
              <a:ext uri="{FF2B5EF4-FFF2-40B4-BE49-F238E27FC236}">
                <a16:creationId xmlns:a16="http://schemas.microsoft.com/office/drawing/2014/main" id="{ADF86C60-302F-AE8F-44C3-6CDEEA1DB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2" y="140277"/>
            <a:ext cx="11693236" cy="657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0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6C03B9-2412-C85D-5478-EA29A5FDAECF}"/>
              </a:ext>
            </a:extLst>
          </p:cNvPr>
          <p:cNvSpPr txBox="1"/>
          <p:nvPr/>
        </p:nvSpPr>
        <p:spPr>
          <a:xfrm>
            <a:off x="2890750" y="1243786"/>
            <a:ext cx="6410500" cy="437042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5875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ADDITIONAL PSI DATA</a:t>
            </a:r>
          </a:p>
          <a:p>
            <a:pPr algn="ctr"/>
            <a:endParaRPr lang="en-US" dirty="0"/>
          </a:p>
          <a:p>
            <a:r>
              <a:rPr lang="en-US" b="1" dirty="0"/>
              <a:t>360</a:t>
            </a:r>
            <a:r>
              <a:rPr lang="en-US" sz="2000" dirty="0">
                <a:latin typeface="Calibri Light" panose="020F0302020204030204" pitchFamily="34" charset="0"/>
              </a:rPr>
              <a:t>°</a:t>
            </a:r>
            <a:r>
              <a:rPr lang="en-US" b="1" dirty="0"/>
              <a:t> CAMERA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“Look” everywhere, all at once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“Look” specifically at emplaced light beacons on lander to provide real-time regolith plume density measurement </a:t>
            </a:r>
          </a:p>
          <a:p>
            <a:pPr marL="800100" lvl="1" indent="-342900">
              <a:buFont typeface="+mj-lt"/>
              <a:buAutoNum type="arabicPeriod"/>
            </a:pP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single broadband (full spectrum) light source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separate (varied wavelength) narrow band sources</a:t>
            </a:r>
          </a:p>
          <a:p>
            <a:r>
              <a:rPr lang="en-US" b="1" dirty="0"/>
              <a:t>	</a:t>
            </a:r>
          </a:p>
          <a:p>
            <a:r>
              <a:rPr lang="en-US" b="1" dirty="0"/>
              <a:t>COUPONS</a:t>
            </a:r>
          </a:p>
          <a:p>
            <a:r>
              <a:rPr lang="en-US" dirty="0"/>
              <a:t>Directly measure dust accumulation throughout plume interaction (via camera)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136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SA's InSight Mars lander may 'hear' Perseverance rover's landing next  month | Space">
            <a:extLst>
              <a:ext uri="{FF2B5EF4-FFF2-40B4-BE49-F238E27FC236}">
                <a16:creationId xmlns:a16="http://schemas.microsoft.com/office/drawing/2014/main" id="{6DD7F755-FA22-3F0D-D663-4D8CAB58B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4313"/>
            <a:ext cx="8264236" cy="464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ASA Releases Incredible Footage Of Perseverance Rover Touching Down On Mars">
            <a:extLst>
              <a:ext uri="{FF2B5EF4-FFF2-40B4-BE49-F238E27FC236}">
                <a16:creationId xmlns:a16="http://schemas.microsoft.com/office/drawing/2014/main" id="{74F68195-4D45-6D3F-EF22-C6D049B1A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072" y="2955637"/>
            <a:ext cx="5242404" cy="33620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8AB63D-9419-5D24-9AD1-ADCD85EF4D6A}"/>
              </a:ext>
            </a:extLst>
          </p:cNvPr>
          <p:cNvSpPr txBox="1"/>
          <p:nvPr/>
        </p:nvSpPr>
        <p:spPr>
          <a:xfrm>
            <a:off x="8912274" y="1353015"/>
            <a:ext cx="31085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VIEW WE WANT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9FAFED-D719-503A-8D30-CF6E6ECDB7AE}"/>
              </a:ext>
            </a:extLst>
          </p:cNvPr>
          <p:cNvSpPr txBox="1"/>
          <p:nvPr/>
        </p:nvSpPr>
        <p:spPr>
          <a:xfrm>
            <a:off x="1757700" y="5444450"/>
            <a:ext cx="32797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VIEW WE’VE GOT</a:t>
            </a:r>
            <a:endParaRPr lang="en-US" sz="2400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69188881-DF43-8788-3C04-AFF173231A8C}"/>
              </a:ext>
            </a:extLst>
          </p:cNvPr>
          <p:cNvSpPr/>
          <p:nvPr/>
        </p:nvSpPr>
        <p:spPr>
          <a:xfrm>
            <a:off x="5037426" y="5444449"/>
            <a:ext cx="1167431" cy="384851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D0F38621-C568-4986-D3DB-F3E24403F1EE}"/>
              </a:ext>
            </a:extLst>
          </p:cNvPr>
          <p:cNvSpPr/>
          <p:nvPr/>
        </p:nvSpPr>
        <p:spPr>
          <a:xfrm rot="10800000">
            <a:off x="7611324" y="1392550"/>
            <a:ext cx="1167431" cy="384851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811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NASA / Lunar ExoCam Suborbital Test Flight - Oct. 2021">
            <a:hlinkClick r:id="" action="ppaction://media"/>
            <a:extLst>
              <a:ext uri="{FF2B5EF4-FFF2-40B4-BE49-F238E27FC236}">
                <a16:creationId xmlns:a16="http://schemas.microsoft.com/office/drawing/2014/main" id="{284B9C0C-24B5-24D4-D7DF-A2E94A851C0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15240"/>
            <a:ext cx="12165027" cy="68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3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Lunar ExoCam | Real-Time Particle Sensor Data Analysis 2021/10/14">
            <a:hlinkClick r:id="" action="ppaction://media"/>
            <a:extLst>
              <a:ext uri="{FF2B5EF4-FFF2-40B4-BE49-F238E27FC236}">
                <a16:creationId xmlns:a16="http://schemas.microsoft.com/office/drawing/2014/main" id="{88895D32-6EAC-3CD0-1E7B-95AA6593C73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15240"/>
            <a:ext cx="12165027" cy="68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95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830A56D5-87F9-4974-71C8-82E08D8C0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409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ransport, satellite, outdoor, air&#10;&#10;Description automatically generated">
            <a:extLst>
              <a:ext uri="{FF2B5EF4-FFF2-40B4-BE49-F238E27FC236}">
                <a16:creationId xmlns:a16="http://schemas.microsoft.com/office/drawing/2014/main" id="{7C1AC25B-3011-A707-403A-6964A5913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0137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ransport, satellite&#10;&#10;Description automatically generated">
            <a:extLst>
              <a:ext uri="{FF2B5EF4-FFF2-40B4-BE49-F238E27FC236}">
                <a16:creationId xmlns:a16="http://schemas.microsoft.com/office/drawing/2014/main" id="{15682773-6A88-A348-D3B5-1C51667A6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2157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ound, transport&#10;&#10;Description automatically generated">
            <a:extLst>
              <a:ext uri="{FF2B5EF4-FFF2-40B4-BE49-F238E27FC236}">
                <a16:creationId xmlns:a16="http://schemas.microsoft.com/office/drawing/2014/main" id="{7205D7D7-844F-665E-48C4-ADF7D42201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643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5AD775-143B-22A6-DF8A-50EE984D2344}"/>
              </a:ext>
            </a:extLst>
          </p:cNvPr>
          <p:cNvSpPr txBox="1"/>
          <p:nvPr/>
        </p:nvSpPr>
        <p:spPr>
          <a:xfrm>
            <a:off x="3691948" y="2059394"/>
            <a:ext cx="4805056" cy="273921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36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LUNAR EXOCAM</a:t>
            </a:r>
          </a:p>
          <a:p>
            <a:pPr algn="ctr"/>
            <a:endParaRPr lang="en-US" sz="2400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28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JASON ACHILLES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Jmezilis@gmail.com</a:t>
            </a:r>
          </a:p>
          <a:p>
            <a:pPr algn="ctr"/>
            <a:endParaRPr lang="en-US" sz="2400" dirty="0">
              <a:solidFill>
                <a:srgbClr val="FF33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Picture 5" descr="A skeleton holding a guitar&#10;&#10;Description automatically generated with low confidence">
            <a:extLst>
              <a:ext uri="{FF2B5EF4-FFF2-40B4-BE49-F238E27FC236}">
                <a16:creationId xmlns:a16="http://schemas.microsoft.com/office/drawing/2014/main" id="{ED84E93A-ABB6-4A35-FBDB-137349B89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091" y="2768010"/>
            <a:ext cx="3112087" cy="380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16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outdoor, sky, ground, person&#10;&#10;Description automatically generated">
            <a:extLst>
              <a:ext uri="{FF2B5EF4-FFF2-40B4-BE49-F238E27FC236}">
                <a16:creationId xmlns:a16="http://schemas.microsoft.com/office/drawing/2014/main" id="{3561F618-9939-8846-8F4E-4CFA7EE8D5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42" r="21324"/>
          <a:stretch/>
        </p:blipFill>
        <p:spPr>
          <a:xfrm>
            <a:off x="3694176" y="10"/>
            <a:ext cx="8494776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5BDC45-40CF-109B-95A0-99F2B04EC38F}"/>
              </a:ext>
            </a:extLst>
          </p:cNvPr>
          <p:cNvSpPr txBox="1"/>
          <p:nvPr/>
        </p:nvSpPr>
        <p:spPr>
          <a:xfrm rot="16200000">
            <a:off x="-2686312" y="2686313"/>
            <a:ext cx="66960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INSPIRATION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348B4C-8053-3681-BFA9-8F40B3C7CF2B}"/>
              </a:ext>
            </a:extLst>
          </p:cNvPr>
          <p:cNvSpPr txBox="1"/>
          <p:nvPr/>
        </p:nvSpPr>
        <p:spPr>
          <a:xfrm>
            <a:off x="1012867" y="566678"/>
            <a:ext cx="84947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IS</a:t>
            </a:r>
          </a:p>
          <a:p>
            <a:r>
              <a:rPr lang="en-US" sz="6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EVERY</a:t>
            </a:r>
          </a:p>
          <a:p>
            <a:r>
              <a:rPr lang="en-US" sz="6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THING</a:t>
            </a:r>
          </a:p>
        </p:txBody>
      </p:sp>
    </p:spTree>
    <p:extLst>
      <p:ext uri="{BB962C8B-B14F-4D97-AF65-F5344CB8AC3E}">
        <p14:creationId xmlns:p14="http://schemas.microsoft.com/office/powerpoint/2010/main" val="1822093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804A7D-D9C5-10FB-A6CE-A17C244D57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8" b="4427"/>
          <a:stretch/>
        </p:blipFill>
        <p:spPr>
          <a:xfrm>
            <a:off x="2370003" y="918410"/>
            <a:ext cx="7451997" cy="5021179"/>
          </a:xfrm>
          <a:prstGeom prst="rect">
            <a:avLst/>
          </a:prstGeom>
        </p:spPr>
      </p:pic>
      <p:sp>
        <p:nvSpPr>
          <p:cNvPr id="3" name="Circle: Hollow 2">
            <a:extLst>
              <a:ext uri="{FF2B5EF4-FFF2-40B4-BE49-F238E27FC236}">
                <a16:creationId xmlns:a16="http://schemas.microsoft.com/office/drawing/2014/main" id="{D0A36557-C214-9685-6808-44B3388D933E}"/>
              </a:ext>
            </a:extLst>
          </p:cNvPr>
          <p:cNvSpPr/>
          <p:nvPr/>
        </p:nvSpPr>
        <p:spPr>
          <a:xfrm flipH="1">
            <a:off x="9008264" y="4622333"/>
            <a:ext cx="813733" cy="813733"/>
          </a:xfrm>
          <a:prstGeom prst="donut">
            <a:avLst>
              <a:gd name="adj" fmla="val 515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21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AB3F18-0D63-8F93-4778-30D5B4CE9F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"/>
          <a:stretch/>
        </p:blipFill>
        <p:spPr>
          <a:xfrm>
            <a:off x="1340700" y="486462"/>
            <a:ext cx="9510599" cy="58850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AE2293-3F93-BDA4-3846-1A2A115A6C1C}"/>
              </a:ext>
            </a:extLst>
          </p:cNvPr>
          <p:cNvSpPr txBox="1"/>
          <p:nvPr/>
        </p:nvSpPr>
        <p:spPr>
          <a:xfrm>
            <a:off x="2166346" y="1069921"/>
            <a:ext cx="2756174" cy="126188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IN SITU, REAL-TIME PARTICLE IMPACT MEASUREMENTS</a:t>
            </a:r>
          </a:p>
          <a:p>
            <a:pPr algn="ctr"/>
            <a:r>
              <a:rPr lang="en-US" sz="1600" dirty="0"/>
              <a:t>*We are IN the plume*</a:t>
            </a:r>
          </a:p>
        </p:txBody>
      </p:sp>
    </p:spTree>
    <p:extLst>
      <p:ext uri="{BB962C8B-B14F-4D97-AF65-F5344CB8AC3E}">
        <p14:creationId xmlns:p14="http://schemas.microsoft.com/office/powerpoint/2010/main" val="3320070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5C3776-247C-C6C1-EBC9-4319BF5153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8" b="4427"/>
          <a:stretch/>
        </p:blipFill>
        <p:spPr>
          <a:xfrm>
            <a:off x="1346484" y="228761"/>
            <a:ext cx="9499031" cy="640047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5C443C5-7802-C4F0-BADE-7C77696A6890}"/>
              </a:ext>
            </a:extLst>
          </p:cNvPr>
          <p:cNvGrpSpPr/>
          <p:nvPr/>
        </p:nvGrpSpPr>
        <p:grpSpPr>
          <a:xfrm>
            <a:off x="953367" y="636654"/>
            <a:ext cx="2260114" cy="4228874"/>
            <a:chOff x="2632876" y="1168007"/>
            <a:chExt cx="2260114" cy="42288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8A668C9-B3F3-DD16-75DA-4012336A9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2877" y="1168007"/>
              <a:ext cx="2260113" cy="76985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A9CCECC-E04E-1F32-C972-A212321F3E94}"/>
                </a:ext>
              </a:extLst>
            </p:cNvPr>
            <p:cNvSpPr txBox="1"/>
            <p:nvPr/>
          </p:nvSpPr>
          <p:spPr>
            <a:xfrm>
              <a:off x="2632876" y="1919006"/>
              <a:ext cx="2260113" cy="34778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XODIAC</a:t>
              </a:r>
              <a:r>
                <a:rPr lang="en-US" dirty="0"/>
                <a:t> </a:t>
              </a:r>
            </a:p>
            <a:p>
              <a:r>
                <a:rPr lang="en-US" sz="1600" dirty="0"/>
                <a:t>Suborbital Test Vehicle</a:t>
              </a:r>
            </a:p>
            <a:p>
              <a:endParaRPr lang="en-US" sz="1600" dirty="0"/>
            </a:p>
            <a:p>
              <a:r>
                <a:rPr lang="en-US" sz="1200" b="1" dirty="0"/>
                <a:t>LAUNCH DATE</a:t>
              </a:r>
            </a:p>
            <a:p>
              <a:r>
                <a:rPr lang="en-US" sz="1600" dirty="0"/>
                <a:t>Oct 14</a:t>
              </a:r>
              <a:r>
                <a:rPr lang="en-US" sz="1600" baseline="30000" dirty="0"/>
                <a:t>th</a:t>
              </a:r>
              <a:r>
                <a:rPr lang="en-US" sz="1600" dirty="0"/>
                <a:t>, 2021</a:t>
              </a:r>
            </a:p>
            <a:p>
              <a:r>
                <a:rPr lang="en-US" sz="1000" dirty="0"/>
                <a:t>Mojave, CA</a:t>
              </a:r>
            </a:p>
            <a:p>
              <a:endParaRPr lang="en-US" sz="1600" dirty="0"/>
            </a:p>
            <a:p>
              <a:r>
                <a:rPr lang="en-US" sz="1200" b="1" dirty="0"/>
                <a:t>LAUNCH HEIGHT</a:t>
              </a:r>
            </a:p>
            <a:p>
              <a:pPr marL="342900" indent="-342900">
                <a:buAutoNum type="arabicParenBoth"/>
              </a:pPr>
              <a:r>
                <a:rPr lang="en-US" sz="1600" dirty="0"/>
                <a:t>25m</a:t>
              </a:r>
            </a:p>
            <a:p>
              <a:pPr marL="342900" indent="-342900">
                <a:buAutoNum type="arabicParenBoth"/>
              </a:pPr>
              <a:r>
                <a:rPr lang="en-US" sz="1600" dirty="0"/>
                <a:t>15m</a:t>
              </a:r>
            </a:p>
            <a:p>
              <a:pPr marL="342900" indent="-342900">
                <a:buAutoNum type="arabicParenBoth"/>
              </a:pPr>
              <a:endParaRPr lang="en-US" sz="1600" dirty="0"/>
            </a:p>
            <a:p>
              <a:r>
                <a:rPr lang="en-US" sz="1200" b="1" dirty="0"/>
                <a:t>LUNAR EXOCAM </a:t>
              </a:r>
            </a:p>
            <a:p>
              <a:r>
                <a:rPr lang="en-US" sz="1200" b="1" dirty="0"/>
                <a:t>PAYLOAD COMPLIMEMENT</a:t>
              </a:r>
            </a:p>
            <a:p>
              <a:pPr marL="342900" indent="-342900">
                <a:buAutoNum type="arabicParenBoth"/>
              </a:pPr>
              <a:r>
                <a:rPr lang="en-US" sz="1600" dirty="0"/>
                <a:t>360° HD video</a:t>
              </a:r>
            </a:p>
            <a:p>
              <a:pPr marL="342900" indent="-342900">
                <a:buAutoNum type="arabicParenBoth"/>
              </a:pPr>
              <a:r>
                <a:rPr lang="en-US" sz="1600" dirty="0"/>
                <a:t>Particle Sensor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0582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D80A5212-9F46-501E-BB5F-B7C267F788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" b="313"/>
          <a:stretch/>
        </p:blipFill>
        <p:spPr>
          <a:xfrm>
            <a:off x="3853212" y="472440"/>
            <a:ext cx="4485575" cy="591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244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4723B2-1C67-C8C6-C242-AF282141D7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4" t="30512" r="15348" b="19939"/>
          <a:stretch/>
        </p:blipFill>
        <p:spPr>
          <a:xfrm>
            <a:off x="3768435" y="267855"/>
            <a:ext cx="6031347" cy="64285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3AF8A0-6C1C-27E8-61B9-4DF7A3AB57A7}"/>
              </a:ext>
            </a:extLst>
          </p:cNvPr>
          <p:cNvSpPr txBox="1"/>
          <p:nvPr/>
        </p:nvSpPr>
        <p:spPr>
          <a:xfrm>
            <a:off x="1338941" y="4660679"/>
            <a:ext cx="15594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EXOCAM</a:t>
            </a:r>
            <a:endParaRPr lang="en-US" sz="2400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CF0B9E04-E287-15DB-13E8-82B7FD3385B3}"/>
              </a:ext>
            </a:extLst>
          </p:cNvPr>
          <p:cNvSpPr/>
          <p:nvPr/>
        </p:nvSpPr>
        <p:spPr>
          <a:xfrm rot="20811843">
            <a:off x="2811500" y="4306295"/>
            <a:ext cx="4206904" cy="216085"/>
          </a:xfrm>
          <a:prstGeom prst="rightArrow">
            <a:avLst/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754A18E2-3503-5189-E1EF-81DDEA01D904}"/>
              </a:ext>
            </a:extLst>
          </p:cNvPr>
          <p:cNvSpPr/>
          <p:nvPr/>
        </p:nvSpPr>
        <p:spPr>
          <a:xfrm rot="20318409">
            <a:off x="2719700" y="4165083"/>
            <a:ext cx="2382883" cy="198420"/>
          </a:xfrm>
          <a:prstGeom prst="rightArrow">
            <a:avLst/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75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589003-58C8-9204-C3DD-0F4DFB381FF5}"/>
              </a:ext>
            </a:extLst>
          </p:cNvPr>
          <p:cNvSpPr txBox="1"/>
          <p:nvPr/>
        </p:nvSpPr>
        <p:spPr>
          <a:xfrm>
            <a:off x="4095007" y="2690336"/>
            <a:ext cx="4001985" cy="14773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CAMERA</a:t>
            </a:r>
          </a:p>
          <a:p>
            <a:pPr algn="ctr"/>
            <a:r>
              <a:rPr lang="en-US" sz="36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MODULE</a:t>
            </a:r>
          </a:p>
        </p:txBody>
      </p:sp>
    </p:spTree>
    <p:extLst>
      <p:ext uri="{BB962C8B-B14F-4D97-AF65-F5344CB8AC3E}">
        <p14:creationId xmlns:p14="http://schemas.microsoft.com/office/powerpoint/2010/main" val="4163749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17ABEA-1204-FCA0-8968-B15B73BC9405}"/>
              </a:ext>
            </a:extLst>
          </p:cNvPr>
          <p:cNvSpPr txBox="1"/>
          <p:nvPr/>
        </p:nvSpPr>
        <p:spPr>
          <a:xfrm>
            <a:off x="9845777" y="2718782"/>
            <a:ext cx="2153984" cy="387798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CAMERA DESIGN</a:t>
            </a:r>
          </a:p>
          <a:p>
            <a:endParaRPr lang="en-US" sz="1600" dirty="0"/>
          </a:p>
          <a:p>
            <a:r>
              <a:rPr lang="en-US" sz="1600" b="1" dirty="0"/>
              <a:t>GoPro MAX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360</a:t>
            </a:r>
            <a:r>
              <a:rPr lang="en-US" sz="1800" dirty="0"/>
              <a:t>°</a:t>
            </a:r>
            <a:r>
              <a:rPr lang="en-US" sz="1600" dirty="0"/>
              <a:t> field of 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30 fps @ 5.4K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WiFi</a:t>
            </a:r>
            <a:r>
              <a:rPr lang="en-US" sz="1600" dirty="0"/>
              <a:t> transmission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Robust “horizon lock” auto-leveling software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Battery Operated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1600" b="1" dirty="0"/>
              <a:t>“CAGE” SPECS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Successfully flight tested at 50-100g impact / 25m drop </a:t>
            </a:r>
          </a:p>
        </p:txBody>
      </p:sp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FD215A8F-65F6-0FB0-4D1A-00D78A5B8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10" y="498401"/>
            <a:ext cx="6371074" cy="59670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ABD1732A-07DC-3985-52C3-A1E91EC80B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322" y="435581"/>
            <a:ext cx="2336299" cy="2283201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EB5E82B2-A3B3-D806-3057-C6F077975B65}"/>
              </a:ext>
            </a:extLst>
          </p:cNvPr>
          <p:cNvSpPr/>
          <p:nvPr/>
        </p:nvSpPr>
        <p:spPr>
          <a:xfrm rot="7998185">
            <a:off x="2661733" y="2415216"/>
            <a:ext cx="3084228" cy="580950"/>
          </a:xfrm>
          <a:prstGeom prst="rightArrow">
            <a:avLst/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32417C-E0BB-0A8C-B6DF-8E820CD0A8DA}"/>
              </a:ext>
            </a:extLst>
          </p:cNvPr>
          <p:cNvSpPr txBox="1"/>
          <p:nvPr/>
        </p:nvSpPr>
        <p:spPr>
          <a:xfrm>
            <a:off x="4656159" y="864286"/>
            <a:ext cx="1926773" cy="83099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381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GoPro MAX</a:t>
            </a:r>
          </a:p>
          <a:p>
            <a:r>
              <a:rPr lang="en-US" sz="2000" b="1" dirty="0">
                <a:solidFill>
                  <a:srgbClr val="FFC000"/>
                </a:solidFill>
              </a:rPr>
              <a:t>360</a:t>
            </a:r>
            <a:r>
              <a:rPr lang="en-US" sz="2400" b="1" dirty="0">
                <a:solidFill>
                  <a:srgbClr val="FFC000"/>
                </a:solidFill>
              </a:rPr>
              <a:t>°</a:t>
            </a:r>
            <a:r>
              <a:rPr lang="en-US" sz="2000" b="1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400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camera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22752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3226</TotalTime>
  <Words>494</Words>
  <Application>Microsoft Macintosh PowerPoint</Application>
  <PresentationFormat>Widescreen</PresentationFormat>
  <Paragraphs>121</Paragraphs>
  <Slides>27</Slides>
  <Notes>27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Aharoni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The Great</dc:creator>
  <cp:lastModifiedBy>Sarah Hasnain</cp:lastModifiedBy>
  <cp:revision>24</cp:revision>
  <dcterms:created xsi:type="dcterms:W3CDTF">2022-10-15T08:20:04Z</dcterms:created>
  <dcterms:modified xsi:type="dcterms:W3CDTF">2023-10-19T13:49:24Z</dcterms:modified>
</cp:coreProperties>
</file>